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0" r:id="rId3"/>
    <p:sldId id="281" r:id="rId4"/>
    <p:sldId id="257" r:id="rId5"/>
    <p:sldId id="258" r:id="rId6"/>
    <p:sldId id="292" r:id="rId7"/>
    <p:sldId id="262" r:id="rId8"/>
    <p:sldId id="279" r:id="rId9"/>
    <p:sldId id="274" r:id="rId10"/>
    <p:sldId id="276" r:id="rId11"/>
    <p:sldId id="287" r:id="rId12"/>
    <p:sldId id="288" r:id="rId13"/>
    <p:sldId id="268" r:id="rId14"/>
    <p:sldId id="282" r:id="rId15"/>
    <p:sldId id="289" r:id="rId16"/>
    <p:sldId id="293" r:id="rId17"/>
    <p:sldId id="283" r:id="rId18"/>
    <p:sldId id="286" r:id="rId19"/>
    <p:sldId id="284" r:id="rId20"/>
    <p:sldId id="290" r:id="rId21"/>
    <p:sldId id="269" r:id="rId22"/>
    <p:sldId id="285" r:id="rId23"/>
    <p:sldId id="291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  <a:srgbClr val="CC3300"/>
    <a:srgbClr val="CC6600"/>
    <a:srgbClr val="FF9900"/>
    <a:srgbClr val="CCCC00"/>
    <a:srgbClr val="CFFF9F"/>
    <a:srgbClr val="FFCC66"/>
    <a:srgbClr val="000099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8" autoAdjust="0"/>
    <p:restoredTop sz="94600"/>
  </p:normalViewPr>
  <p:slideViewPr>
    <p:cSldViewPr>
      <p:cViewPr>
        <p:scale>
          <a:sx n="125" d="100"/>
          <a:sy n="125" d="100"/>
        </p:scale>
        <p:origin x="516" y="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4E2CA-CD6B-46B2-A3FD-E090DBA93CBC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71134-1BEF-4CD4-88BD-BE06E03F55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639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  <a:latin typeface="Arial" charset="0"/>
              </a:defRPr>
            </a:lvl1pPr>
          </a:lstStyle>
          <a:p>
            <a:pPr>
              <a:defRPr/>
            </a:pPr>
            <a:fld id="{C6284192-118E-4C41-A059-795B102B0D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1903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64D2EB-53E0-40EC-B0FB-245C1A50F63A}" type="slidenum">
              <a:rPr lang="ru-RU">
                <a:latin typeface="Arial" pitchFamily="34" charset="0"/>
              </a:rPr>
              <a:pPr/>
              <a:t>1</a:t>
            </a:fld>
            <a:endParaRPr lang="ru-RU">
              <a:latin typeface="Arial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048000"/>
            <a:ext cx="6400800" cy="685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BBD04EE4-FCA0-4289-BA76-36EA8712A3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76578-54F3-4CD7-96CB-C2F42E6380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6317A-2906-4029-A82F-783878D06A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6ECF9-358F-4030-B5DE-96D327C83B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BB80F-8677-4128-BAE8-A2DFDA6F3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8DC28-57C0-4B0A-A5DE-4E79A85EAF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DB448-5AC3-482C-9017-60169B846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9FB44-7E1A-4F24-9BFB-CAEB0D2A5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7E958-DDF0-48C8-9D55-1CD62CBF38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AEFDD-8D2E-4D3D-B15A-19C22367D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BECA5-17BC-4222-B56F-BB8D03EAFD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8AF78-16BD-434C-A997-5F99FD9A12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/>
                <a:latin typeface="+mn-lt"/>
              </a:defRPr>
            </a:lvl1pPr>
          </a:lstStyle>
          <a:p>
            <a:pPr>
              <a:defRPr/>
            </a:pPr>
            <a:fld id="{8E2090E1-53E2-4539-921B-7B5707FDB5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  <p:sldLayoutId id="214748366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052513"/>
            <a:ext cx="7772400" cy="1470025"/>
          </a:xfrm>
        </p:spPr>
        <p:txBody>
          <a:bodyPr/>
          <a:lstStyle/>
          <a:p>
            <a:pPr eaLnBrk="1" hangingPunct="1"/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500166" y="2643182"/>
            <a:ext cx="700092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Материально-техническое оснащение гимназии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23850" y="476250"/>
            <a:ext cx="8640763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>
                <a:effectLst/>
              </a:rPr>
              <a:t>МУНИЦИПАЛЬНОЕ БЮДЖЕТНОЕ ОБЩЕОБРАЗОВАТЕЛЬНОЕ УЧРЕЖДЕНИЕ</a:t>
            </a:r>
          </a:p>
          <a:p>
            <a:pPr algn="ctr">
              <a:spcBef>
                <a:spcPct val="50000"/>
              </a:spcBef>
            </a:pPr>
            <a:r>
              <a:rPr lang="ru-RU" sz="1600" b="1">
                <a:effectLst/>
              </a:rPr>
              <a:t>КЛАССИЧЕСКАЯ ГИМНАЗИЯ № 1 ИМ. В.Г. БЕЛИНСКОГО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000364" y="5929330"/>
            <a:ext cx="42957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effectLst/>
              </a:rPr>
              <a:t>Пенза</a:t>
            </a:r>
            <a:r>
              <a:rPr lang="ru-RU" b="1" dirty="0" smtClean="0">
                <a:effectLst/>
              </a:rPr>
              <a:t>, 2018-2019 учебный год</a:t>
            </a:r>
            <a:endParaRPr lang="ru-RU" b="1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IMG_3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8766" y="3929066"/>
            <a:ext cx="4393400" cy="29289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Театральная студия</a:t>
            </a:r>
            <a:endParaRPr lang="ru-RU" sz="2000" u="sng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8" name="Рисунок 7" descr="IMG_39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4422"/>
            <a:ext cx="4643438" cy="3095625"/>
          </a:xfrm>
          <a:prstGeom prst="rect">
            <a:avLst/>
          </a:prstGeom>
        </p:spPr>
      </p:pic>
      <p:pic>
        <p:nvPicPr>
          <p:cNvPr id="9" name="Рисунок 8" descr="IMG_39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367011" y="1612630"/>
            <a:ext cx="4532387" cy="3021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4479634" y="707638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2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79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Столовая</a:t>
            </a:r>
            <a:endParaRPr kumimoji="0" lang="ru-RU" sz="2000" b="0" i="0" u="sng" strike="noStrike" kern="0" cap="none" spc="0" normalizeH="0" baseline="0" noProof="0" dirty="0">
              <a:ln>
                <a:noFill/>
              </a:ln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IMG_96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3139805" cy="4709707"/>
          </a:xfrm>
          <a:prstGeom prst="rect">
            <a:avLst/>
          </a:prstGeom>
        </p:spPr>
      </p:pic>
      <p:pic>
        <p:nvPicPr>
          <p:cNvPr id="12" name="Рисунок 11" descr="IMG_96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4888" y="1139916"/>
            <a:ext cx="4104456" cy="2736304"/>
          </a:xfrm>
          <a:prstGeom prst="rect">
            <a:avLst/>
          </a:prstGeom>
        </p:spPr>
      </p:pic>
      <p:pic>
        <p:nvPicPr>
          <p:cNvPr id="13" name="Рисунок 12" descr="IMG_96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3124" y="3573016"/>
            <a:ext cx="4427984" cy="2951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Пищеблок с новейшим оборудованием</a:t>
            </a:r>
            <a:endParaRPr lang="ru-RU" sz="2000" u="sng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IMG_6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3645024"/>
            <a:ext cx="4464496" cy="2976330"/>
          </a:xfrm>
          <a:prstGeom prst="rect">
            <a:avLst/>
          </a:prstGeom>
        </p:spPr>
      </p:pic>
      <p:pic>
        <p:nvPicPr>
          <p:cNvPr id="7" name="Рисунок 6" descr="IMG_6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052736"/>
            <a:ext cx="4433968" cy="2955978"/>
          </a:xfrm>
          <a:prstGeom prst="rect">
            <a:avLst/>
          </a:prstGeom>
        </p:spPr>
      </p:pic>
      <p:pic>
        <p:nvPicPr>
          <p:cNvPr id="8" name="Рисунок 7" descr="IMG_60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3356992"/>
            <a:ext cx="2177988" cy="3266982"/>
          </a:xfrm>
          <a:prstGeom prst="rect">
            <a:avLst/>
          </a:prstGeom>
        </p:spPr>
      </p:pic>
      <p:pic>
        <p:nvPicPr>
          <p:cNvPr id="9" name="Рисунок 8" descr="IMG_60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844" y="836712"/>
            <a:ext cx="2177988" cy="3266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Рекреации 1, 2, 3 </a:t>
            </a:r>
            <a:r>
              <a:rPr lang="ru-RU" sz="2000" u="sng" dirty="0" err="1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</a:t>
            </a:r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u="sng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8" name="Рисунок 7" descr="IMG_2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285860"/>
            <a:ext cx="4071966" cy="2714644"/>
          </a:xfrm>
          <a:prstGeom prst="rect">
            <a:avLst/>
          </a:prstGeom>
        </p:spPr>
      </p:pic>
      <p:pic>
        <p:nvPicPr>
          <p:cNvPr id="10" name="Рисунок 9" descr="IMG_20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85860"/>
            <a:ext cx="4286248" cy="2714644"/>
          </a:xfrm>
          <a:prstGeom prst="rect">
            <a:avLst/>
          </a:prstGeom>
        </p:spPr>
      </p:pic>
      <p:pic>
        <p:nvPicPr>
          <p:cNvPr id="11" name="Рисунок 10" descr="IMG_21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905251"/>
            <a:ext cx="4429124" cy="2952749"/>
          </a:xfrm>
          <a:prstGeom prst="rect">
            <a:avLst/>
          </a:prstGeom>
        </p:spPr>
      </p:pic>
      <p:pic>
        <p:nvPicPr>
          <p:cNvPr id="12" name="Рисунок 11" descr="IMG_21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4048127"/>
            <a:ext cx="4214810" cy="280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информатики и серверная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15832" y="6855673"/>
            <a:ext cx="1796120" cy="338621"/>
          </a:xfrm>
        </p:spPr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5" name="Рисунок 4" descr="IMG_7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139952" cy="2759968"/>
          </a:xfrm>
          <a:prstGeom prst="rect">
            <a:avLst/>
          </a:prstGeom>
        </p:spPr>
      </p:pic>
      <p:pic>
        <p:nvPicPr>
          <p:cNvPr id="6" name="Рисунок 5" descr="IMG_71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789040"/>
            <a:ext cx="4283968" cy="2855979"/>
          </a:xfrm>
          <a:prstGeom prst="rect">
            <a:avLst/>
          </a:prstGeom>
        </p:spPr>
      </p:pic>
      <p:pic>
        <p:nvPicPr>
          <p:cNvPr id="7" name="Рисунок 6" descr="IMG_39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5698" y="3955176"/>
            <a:ext cx="3848828" cy="2565885"/>
          </a:xfrm>
          <a:prstGeom prst="rect">
            <a:avLst/>
          </a:prstGeom>
        </p:spPr>
      </p:pic>
      <p:pic>
        <p:nvPicPr>
          <p:cNvPr id="8" name="Рисунок 7" descr="IMG_39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1340768"/>
            <a:ext cx="3698508" cy="24656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87119" y="4067919"/>
            <a:ext cx="2463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Радиоузел –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место, откуда транслируются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наши радиопередачи.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95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4042544" cy="269502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7" name="Рисунок 6" descr="IMG_96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908720"/>
            <a:ext cx="4247964" cy="2831976"/>
          </a:xfrm>
          <a:prstGeom prst="rect">
            <a:avLst/>
          </a:prstGeom>
        </p:spPr>
      </p:pic>
      <p:pic>
        <p:nvPicPr>
          <p:cNvPr id="8" name="Рисунок 7" descr="IMG_96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789040"/>
            <a:ext cx="3779912" cy="2519941"/>
          </a:xfrm>
          <a:prstGeom prst="rect">
            <a:avLst/>
          </a:prstGeom>
        </p:spPr>
      </p:pic>
      <p:pic>
        <p:nvPicPr>
          <p:cNvPr id="9" name="Рисунок 8" descr="IMG_71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861048"/>
            <a:ext cx="3815916" cy="2543944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Классные комнаты</a:t>
            </a:r>
            <a:endParaRPr lang="ru-RU" sz="2000" u="sng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9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3068960"/>
            <a:ext cx="5220072" cy="348004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6" name="Рисунок 5" descr="IMG_96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124744"/>
            <a:ext cx="4680520" cy="3120346"/>
          </a:xfrm>
          <a:prstGeom prst="rect">
            <a:avLst/>
          </a:prstGeom>
        </p:spPr>
      </p:pic>
      <p:pic>
        <p:nvPicPr>
          <p:cNvPr id="5" name="Содержимое 4" descr="IMG_962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9512" y="3789040"/>
            <a:ext cx="3466480" cy="2310987"/>
          </a:xfr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67544" y="476672"/>
            <a:ext cx="8229600" cy="41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Уроки технологии в начальной школе</a:t>
            </a:r>
            <a:endParaRPr kumimoji="0" lang="ru-RU" sz="2000" b="0" i="0" u="sng" strike="noStrike" kern="0" cap="none" spc="0" normalizeH="0" baseline="0" noProof="0" dirty="0">
              <a:ln>
                <a:noFill/>
              </a:ln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ОБЖ</a:t>
            </a:r>
            <a:endParaRPr lang="ru-RU" sz="2000" u="sng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12" name="Рисунок 11" descr="IMG_20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000528" cy="2667019"/>
          </a:xfrm>
          <a:prstGeom prst="rect">
            <a:avLst/>
          </a:prstGeom>
        </p:spPr>
      </p:pic>
      <p:pic>
        <p:nvPicPr>
          <p:cNvPr id="14" name="Рисунок 13" descr="IMG_2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764704"/>
            <a:ext cx="3964810" cy="2643206"/>
          </a:xfrm>
          <a:prstGeom prst="rect">
            <a:avLst/>
          </a:prstGeom>
        </p:spPr>
      </p:pic>
      <p:pic>
        <p:nvPicPr>
          <p:cNvPr id="17" name="Рисунок 16" descr="IMG_2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645024"/>
            <a:ext cx="4071966" cy="2714644"/>
          </a:xfrm>
          <a:prstGeom prst="rect">
            <a:avLst/>
          </a:prstGeom>
        </p:spPr>
      </p:pic>
      <p:pic>
        <p:nvPicPr>
          <p:cNvPr id="19" name="Рисунок 18" descr="IMG_21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4717723" y="3787335"/>
            <a:ext cx="2928934" cy="2500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и кинозал гимназии</a:t>
            </a:r>
            <a:endParaRPr lang="ru-RU" dirty="0"/>
          </a:p>
        </p:txBody>
      </p:sp>
      <p:pic>
        <p:nvPicPr>
          <p:cNvPr id="5" name="Содержимое 4" descr="IMG_05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7925"/>
          <a:stretch>
            <a:fillRect/>
          </a:stretch>
        </p:blipFill>
        <p:spPr>
          <a:xfrm>
            <a:off x="4499992" y="1412776"/>
            <a:ext cx="4176464" cy="381642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6" name="Рисунок 5" descr="IMG_05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052736"/>
            <a:ext cx="3816424" cy="2862318"/>
          </a:xfrm>
          <a:prstGeom prst="rect">
            <a:avLst/>
          </a:prstGeom>
        </p:spPr>
      </p:pic>
      <p:pic>
        <p:nvPicPr>
          <p:cNvPr id="7" name="Рисунок 6" descr="IMG_95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765037"/>
            <a:ext cx="4320480" cy="2880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0032" y="5661248"/>
            <a:ext cx="3930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В кинозале расположен музей истории образования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музыки</a:t>
            </a:r>
            <a:endParaRPr lang="ru-RU" sz="2000" u="sng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7" name="Рисунок 6" descr="IMG_2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4179124" cy="2786081"/>
          </a:xfrm>
          <a:prstGeom prst="rect">
            <a:avLst/>
          </a:prstGeom>
        </p:spPr>
      </p:pic>
      <p:pic>
        <p:nvPicPr>
          <p:cNvPr id="8" name="Рисунок 7" descr="IMG_20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908720"/>
            <a:ext cx="4143372" cy="2762248"/>
          </a:xfrm>
          <a:prstGeom prst="rect">
            <a:avLst/>
          </a:prstGeom>
        </p:spPr>
      </p:pic>
      <p:pic>
        <p:nvPicPr>
          <p:cNvPr id="9" name="Рисунок 8" descr="IMG_20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789040"/>
            <a:ext cx="4071934" cy="27146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08104" y="4797152"/>
            <a:ext cx="2635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Здесь проходят уроки музыки,</a:t>
            </a:r>
          </a:p>
          <a:p>
            <a:r>
              <a:rPr lang="ru-RU" sz="1200" dirty="0"/>
              <a:t>з</a:t>
            </a:r>
            <a:r>
              <a:rPr lang="ru-RU" sz="1200" dirty="0" smtClean="0"/>
              <a:t>анятия </a:t>
            </a:r>
            <a:r>
              <a:rPr lang="ru-RU" sz="1200" dirty="0" smtClean="0"/>
              <a:t>хоровой студии и вокала.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5" name="Рисунок 4" descr="IMG_96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3275856" cy="2183904"/>
          </a:xfrm>
          <a:prstGeom prst="rect">
            <a:avLst/>
          </a:prstGeom>
        </p:spPr>
      </p:pic>
      <p:pic>
        <p:nvPicPr>
          <p:cNvPr id="6" name="Рисунок 5" descr="IMG_96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212976"/>
            <a:ext cx="4139952" cy="2759968"/>
          </a:xfrm>
          <a:prstGeom prst="rect">
            <a:avLst/>
          </a:prstGeom>
        </p:spPr>
      </p:pic>
      <p:pic>
        <p:nvPicPr>
          <p:cNvPr id="7" name="Рисунок 6" descr="IMG_20170214_1539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44008" y="3212976"/>
            <a:ext cx="2736304" cy="2808312"/>
          </a:xfrm>
          <a:prstGeom prst="rect">
            <a:avLst/>
          </a:prstGeom>
        </p:spPr>
      </p:pic>
      <p:pic>
        <p:nvPicPr>
          <p:cNvPr id="8" name="Рисунок 7" descr="IMG_963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779912" y="980728"/>
            <a:ext cx="2213992" cy="21602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56176" y="1124744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Безопасность </a:t>
            </a:r>
            <a:r>
              <a:rPr lang="ru-RU" sz="1200" dirty="0" smtClean="0"/>
              <a:t>обеспечена</a:t>
            </a:r>
            <a:endParaRPr lang="ru-RU" sz="1200" dirty="0" smtClean="0"/>
          </a:p>
          <a:p>
            <a:pPr algn="ctr"/>
            <a:r>
              <a:rPr lang="ru-RU" sz="1200" dirty="0"/>
              <a:t>э</a:t>
            </a:r>
            <a:r>
              <a:rPr lang="ru-RU" sz="1200" dirty="0" smtClean="0"/>
              <a:t>лектронной </a:t>
            </a:r>
            <a:r>
              <a:rPr lang="ru-RU" sz="1200" dirty="0" smtClean="0"/>
              <a:t>рамкой и</a:t>
            </a:r>
          </a:p>
          <a:p>
            <a:pPr algn="ctr"/>
            <a:r>
              <a:rPr lang="ru-RU" sz="1200" dirty="0" smtClean="0"/>
              <a:t> видеонаблюдением.</a:t>
            </a:r>
          </a:p>
          <a:p>
            <a:pPr algn="ctr"/>
            <a:r>
              <a:rPr lang="ru-RU" sz="1200" dirty="0" smtClean="0"/>
              <a:t> Камеры расположены </a:t>
            </a:r>
          </a:p>
          <a:p>
            <a:pPr algn="ctr"/>
            <a:r>
              <a:rPr lang="ru-RU" sz="1200" dirty="0" smtClean="0"/>
              <a:t>по периметру здания на улице и </a:t>
            </a:r>
          </a:p>
          <a:p>
            <a:pPr algn="ctr"/>
            <a:r>
              <a:rPr lang="ru-RU" sz="1200" dirty="0" smtClean="0"/>
              <a:t>во всех коридорах и запасных</a:t>
            </a:r>
          </a:p>
          <a:p>
            <a:pPr algn="ctr"/>
            <a:r>
              <a:rPr lang="ru-RU" sz="1200" dirty="0"/>
              <a:t>в</a:t>
            </a:r>
            <a:r>
              <a:rPr lang="ru-RU" sz="1200" dirty="0" smtClean="0"/>
              <a:t>ыходах </a:t>
            </a:r>
            <a:r>
              <a:rPr lang="ru-RU" sz="1200" dirty="0" smtClean="0"/>
              <a:t>гимназии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602128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На информационных стендах можно узнать о памятных  датах и событиях, о жизни гимназии, телефоны доверия, основы техники безопасности. На информационной панели демонстрируются презентации, планы работы, поздравления с праздниками.  Желающие могут выйти на сайт гимназии.</a:t>
            </a:r>
            <a:endParaRPr lang="ru-RU" sz="12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79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0" cap="none" spc="0" normalizeH="0" baseline="0" noProof="0" smtClean="0">
                <a:ln>
                  <a:noFill/>
                </a:ln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Фойе </a:t>
            </a:r>
            <a:r>
              <a:rPr kumimoji="0" lang="en-US" sz="2000" b="0" i="0" u="sng" strike="noStrike" kern="0" cap="none" spc="0" normalizeH="0" baseline="0" noProof="0" smtClean="0">
                <a:ln>
                  <a:noFill/>
                </a:ln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ru-RU" sz="2000" b="0" i="0" u="sng" strike="noStrike" kern="0" cap="none" spc="0" normalizeH="0" baseline="0" noProof="0" smtClean="0">
                <a:ln>
                  <a:noFill/>
                </a:ln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этажа</a:t>
            </a:r>
            <a:endParaRPr kumimoji="0" lang="ru-RU" sz="2000" b="0" i="0" u="sng" strike="noStrike" kern="0" cap="none" spc="0" normalizeH="0" baseline="0" noProof="0" dirty="0">
              <a:ln>
                <a:noFill/>
              </a:ln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37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186560" cy="279104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6" name="Рисунок 5" descr="IMG_95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764704"/>
            <a:ext cx="4212468" cy="280831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Кабинеты английского и французского языка</a:t>
            </a:r>
            <a:endParaRPr lang="ru-RU" sz="2000" u="sng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IMG_96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1" y="3645024"/>
            <a:ext cx="4320479" cy="2880320"/>
          </a:xfrm>
          <a:prstGeom prst="rect">
            <a:avLst/>
          </a:prstGeom>
        </p:spPr>
      </p:pic>
      <p:pic>
        <p:nvPicPr>
          <p:cNvPr id="9" name="Рисунок 8" descr="IMG_37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645024"/>
            <a:ext cx="4248472" cy="2832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Переход в спортивную галерею и медицинский кабинет</a:t>
            </a:r>
            <a:endParaRPr lang="ru-RU" sz="2000" u="sng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8" name="Рисунок 7" descr="IMG_2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4500594" cy="3000396"/>
          </a:xfrm>
          <a:prstGeom prst="rect">
            <a:avLst/>
          </a:prstGeom>
        </p:spPr>
      </p:pic>
      <p:pic>
        <p:nvPicPr>
          <p:cNvPr id="9" name="Рисунок 8" descr="IMG_20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124744"/>
            <a:ext cx="4500562" cy="3000374"/>
          </a:xfrm>
          <a:prstGeom prst="rect">
            <a:avLst/>
          </a:prstGeom>
        </p:spPr>
      </p:pic>
      <p:pic>
        <p:nvPicPr>
          <p:cNvPr id="10" name="Рисунок 9" descr="IMG_20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3933056"/>
            <a:ext cx="4143372" cy="2762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Спортивный зал</a:t>
            </a:r>
            <a:endParaRPr lang="ru-RU" dirty="0"/>
          </a:p>
        </p:txBody>
      </p:sp>
      <p:pic>
        <p:nvPicPr>
          <p:cNvPr id="5" name="Содержимое 4" descr="IMG_37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005064"/>
            <a:ext cx="3682504" cy="245500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6" name="Рисунок 5" descr="IMG_38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3284984"/>
            <a:ext cx="5076056" cy="3384037"/>
          </a:xfrm>
          <a:prstGeom prst="rect">
            <a:avLst/>
          </a:prstGeom>
        </p:spPr>
      </p:pic>
      <p:pic>
        <p:nvPicPr>
          <p:cNvPr id="7" name="Рисунок 6" descr="IMG_38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268760"/>
            <a:ext cx="3929912" cy="2619942"/>
          </a:xfrm>
          <a:prstGeom prst="rect">
            <a:avLst/>
          </a:prstGeom>
        </p:spPr>
      </p:pic>
      <p:pic>
        <p:nvPicPr>
          <p:cNvPr id="8" name="Рисунок 7" descr="IMG_38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1196752"/>
            <a:ext cx="4032448" cy="2688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/>
          <a:lstStyle/>
          <a:p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Туалетные комнаты</a:t>
            </a:r>
            <a:endParaRPr lang="ru-RU" sz="2000" u="sng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IMG_95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1985084" cy="2977626"/>
          </a:xfrm>
          <a:prstGeom prst="rect">
            <a:avLst/>
          </a:prstGeom>
        </p:spPr>
      </p:pic>
      <p:pic>
        <p:nvPicPr>
          <p:cNvPr id="7" name="Рисунок 6" descr="IMG_9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8191" y="692696"/>
            <a:ext cx="2006890" cy="3010334"/>
          </a:xfrm>
          <a:prstGeom prst="rect">
            <a:avLst/>
          </a:prstGeom>
        </p:spPr>
      </p:pic>
      <p:pic>
        <p:nvPicPr>
          <p:cNvPr id="8" name="Рисунок 7" descr="IMG_96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429000"/>
            <a:ext cx="2064229" cy="3096344"/>
          </a:xfrm>
          <a:prstGeom prst="rect">
            <a:avLst/>
          </a:prstGeom>
        </p:spPr>
      </p:pic>
      <p:pic>
        <p:nvPicPr>
          <p:cNvPr id="9" name="Рисунок 8" descr="IMG_96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720" y="3429000"/>
            <a:ext cx="2064229" cy="3096344"/>
          </a:xfrm>
          <a:prstGeom prst="rect">
            <a:avLst/>
          </a:prstGeom>
        </p:spPr>
      </p:pic>
      <p:pic>
        <p:nvPicPr>
          <p:cNvPr id="11" name="Рисунок 10" descr="IMG_96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1052736"/>
            <a:ext cx="1763688" cy="2645532"/>
          </a:xfrm>
          <a:prstGeom prst="rect">
            <a:avLst/>
          </a:prstGeom>
        </p:spPr>
      </p:pic>
      <p:pic>
        <p:nvPicPr>
          <p:cNvPr id="13" name="Рисунок 12" descr="IMG_96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764704"/>
            <a:ext cx="1776197" cy="2664296"/>
          </a:xfrm>
          <a:prstGeom prst="rect">
            <a:avLst/>
          </a:prstGeom>
        </p:spPr>
      </p:pic>
      <p:pic>
        <p:nvPicPr>
          <p:cNvPr id="14" name="Рисунок 13" descr="IMG_96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23928" y="1052736"/>
            <a:ext cx="1728192" cy="2592288"/>
          </a:xfrm>
          <a:prstGeom prst="rect">
            <a:avLst/>
          </a:prstGeom>
        </p:spPr>
      </p:pic>
      <p:pic>
        <p:nvPicPr>
          <p:cNvPr id="12" name="Рисунок 11" descr="IMG_960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3968" y="3356992"/>
            <a:ext cx="4572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5" name="Рисунок 4" descr="IMG_21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052736"/>
            <a:ext cx="3214710" cy="2428892"/>
          </a:xfrm>
          <a:prstGeom prst="rect">
            <a:avLst/>
          </a:prstGeom>
        </p:spPr>
      </p:pic>
      <p:pic>
        <p:nvPicPr>
          <p:cNvPr id="6" name="Рисунок 5" descr="IMG_21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052736"/>
            <a:ext cx="4214842" cy="2428891"/>
          </a:xfrm>
          <a:prstGeom prst="rect">
            <a:avLst/>
          </a:prstGeom>
        </p:spPr>
      </p:pic>
      <p:pic>
        <p:nvPicPr>
          <p:cNvPr id="7" name="Рисунок 6" descr="IMG_21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3573016"/>
            <a:ext cx="4500562" cy="3000375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Фойе </a:t>
            </a:r>
            <a:r>
              <a:rPr lang="en-US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этажа</a:t>
            </a:r>
            <a:endParaRPr lang="ru-RU" sz="2000" u="sng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IMG_96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5" y="3573015"/>
            <a:ext cx="2088233" cy="3132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sz="2000" u="sng" dirty="0" err="1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Мультимедийный</a:t>
            </a:r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кабинет</a:t>
            </a:r>
            <a:endParaRPr lang="ru-RU" sz="2000" u="sng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9" name="Рисунок 8" descr="IMG_2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908720"/>
            <a:ext cx="4429124" cy="2952749"/>
          </a:xfrm>
          <a:prstGeom prst="rect">
            <a:avLst/>
          </a:prstGeom>
        </p:spPr>
      </p:pic>
      <p:pic>
        <p:nvPicPr>
          <p:cNvPr id="13" name="Содержимое 12" descr="IMG_216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628" y="4286256"/>
            <a:ext cx="3571899" cy="2381266"/>
          </a:xfrm>
        </p:spPr>
      </p:pic>
      <p:pic>
        <p:nvPicPr>
          <p:cNvPr id="15" name="Рисунок 14" descr="IMG_21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293096"/>
            <a:ext cx="3672408" cy="2448272"/>
          </a:xfrm>
          <a:prstGeom prst="rect">
            <a:avLst/>
          </a:prstGeom>
        </p:spPr>
      </p:pic>
      <p:pic>
        <p:nvPicPr>
          <p:cNvPr id="16" name="Рисунок 15" descr="IMG_21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908720"/>
            <a:ext cx="4286248" cy="2857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9672" y="3933056"/>
            <a:ext cx="6480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Здесь проходят уроки информатики, </a:t>
            </a:r>
            <a:r>
              <a:rPr lang="ru-RU" sz="1200" dirty="0" err="1" smtClean="0"/>
              <a:t>вебинары</a:t>
            </a:r>
            <a:r>
              <a:rPr lang="ru-RU" sz="1200" dirty="0" smtClean="0"/>
              <a:t>, </a:t>
            </a:r>
            <a:r>
              <a:rPr lang="ru-RU" sz="1200" dirty="0" smtClean="0"/>
              <a:t>онлайн консультации</a:t>
            </a:r>
            <a:r>
              <a:rPr lang="ru-RU" sz="12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и лаборантская химии</a:t>
            </a:r>
            <a:endParaRPr lang="ru-RU" sz="2000" u="sng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14" name="Рисунок 13" descr="IMG_2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4500594" cy="3000396"/>
          </a:xfrm>
          <a:prstGeom prst="rect">
            <a:avLst/>
          </a:prstGeom>
        </p:spPr>
      </p:pic>
      <p:pic>
        <p:nvPicPr>
          <p:cNvPr id="17" name="Рисунок 16" descr="IMG_21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908720"/>
            <a:ext cx="4500562" cy="3000374"/>
          </a:xfrm>
          <a:prstGeom prst="rect">
            <a:avLst/>
          </a:prstGeom>
        </p:spPr>
      </p:pic>
      <p:pic>
        <p:nvPicPr>
          <p:cNvPr id="18" name="Рисунок 17" descr="IMG_21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05064"/>
            <a:ext cx="4499992" cy="2428871"/>
          </a:xfrm>
          <a:prstGeom prst="rect">
            <a:avLst/>
          </a:prstGeom>
        </p:spPr>
      </p:pic>
      <p:pic>
        <p:nvPicPr>
          <p:cNvPr id="7" name="Рисунок 6" descr="20190214_0908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861048"/>
            <a:ext cx="3672408" cy="2754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96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836712"/>
            <a:ext cx="4067944" cy="27119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физики и астрономии</a:t>
            </a:r>
            <a:endParaRPr lang="ru-RU" sz="2000" u="sng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8" name="Рисунок 7" descr="IMG_96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836712"/>
            <a:ext cx="3995936" cy="2663958"/>
          </a:xfrm>
          <a:prstGeom prst="rect">
            <a:avLst/>
          </a:prstGeom>
        </p:spPr>
      </p:pic>
      <p:pic>
        <p:nvPicPr>
          <p:cNvPr id="9" name="Рисунок 8" descr="20190214_1021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27517" y="3885050"/>
            <a:ext cx="3072341" cy="2304256"/>
          </a:xfrm>
          <a:prstGeom prst="rect">
            <a:avLst/>
          </a:prstGeom>
        </p:spPr>
      </p:pic>
      <p:pic>
        <p:nvPicPr>
          <p:cNvPr id="10" name="Рисунок 9" descr="IMG_96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3212976"/>
            <a:ext cx="4932040" cy="3288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96908"/>
          </a:xfrm>
        </p:spPr>
        <p:txBody>
          <a:bodyPr/>
          <a:lstStyle/>
          <a:p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Библиотека</a:t>
            </a:r>
            <a:endParaRPr lang="ru-RU" sz="2000" u="sng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10" name="Рисунок 9" descr="IMG_3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908720"/>
            <a:ext cx="4714909" cy="3143272"/>
          </a:xfrm>
          <a:prstGeom prst="rect">
            <a:avLst/>
          </a:prstGeom>
        </p:spPr>
      </p:pic>
      <p:pic>
        <p:nvPicPr>
          <p:cNvPr id="11" name="Рисунок 10" descr="IMG_3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294626" y="762158"/>
            <a:ext cx="3091252" cy="2376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600" y="3212976"/>
            <a:ext cx="243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Фонд библиотеки составляет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более 26 000 экземпляров книг.</a:t>
            </a:r>
          </a:p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125" y="980727"/>
            <a:ext cx="2267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Издательско-печатный центр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оснащен </a:t>
            </a:r>
            <a:r>
              <a:rPr lang="ru-RU" sz="1200" dirty="0" err="1" smtClean="0">
                <a:solidFill>
                  <a:schemeClr val="bg1"/>
                </a:solidFill>
              </a:rPr>
              <a:t>ризографом</a:t>
            </a:r>
            <a:r>
              <a:rPr lang="ru-RU" sz="1200" dirty="0" smtClean="0">
                <a:solidFill>
                  <a:schemeClr val="bg1"/>
                </a:solidFill>
              </a:rPr>
              <a:t>.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DSC_02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077072"/>
            <a:ext cx="3707904" cy="24558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9552" y="6021288"/>
            <a:ext cx="3172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Даже при свободном доступе к книгам,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Консультация библиотекаря не помешает.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DSC_02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3501008"/>
            <a:ext cx="2055132" cy="31028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8064" y="6237312"/>
            <a:ext cx="3244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С книгами из фонда музея</a:t>
            </a:r>
          </a:p>
          <a:p>
            <a:r>
              <a:rPr lang="ru-RU" sz="1200" dirty="0" smtClean="0"/>
              <a:t>Истории книги работаем в читальном зале</a:t>
            </a:r>
            <a:endParaRPr lang="ru-RU" sz="1200" dirty="0"/>
          </a:p>
        </p:txBody>
      </p:sp>
      <p:pic>
        <p:nvPicPr>
          <p:cNvPr id="17" name="Рисунок 16" descr="IMG_147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156176" y="3573016"/>
            <a:ext cx="2987824" cy="2482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Новая папка (2)\IMG_2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573016"/>
            <a:ext cx="3384376" cy="2538454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 (2)\IMG_3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573016"/>
            <a:ext cx="3682752" cy="2455168"/>
          </a:xfrm>
          <a:prstGeom prst="rect">
            <a:avLst/>
          </a:prstGeom>
          <a:noFill/>
        </p:spPr>
      </p:pic>
      <p:pic>
        <p:nvPicPr>
          <p:cNvPr id="6" name="Рисунок 5" descr="IMG_88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692696"/>
            <a:ext cx="3528392" cy="2352261"/>
          </a:xfrm>
          <a:prstGeom prst="rect">
            <a:avLst/>
          </a:prstGeom>
        </p:spPr>
      </p:pic>
      <p:pic>
        <p:nvPicPr>
          <p:cNvPr id="7" name="Рисунок 6" descr="IMG_67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692696"/>
            <a:ext cx="3564394" cy="23762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7624" y="3068960"/>
            <a:ext cx="281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Оснащение компьютерной техникой </a:t>
            </a:r>
          </a:p>
          <a:p>
            <a:pPr algn="ctr"/>
            <a:r>
              <a:rPr lang="ru-RU" sz="1200" dirty="0" smtClean="0"/>
              <a:t>с доступом в интернет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3068960"/>
            <a:ext cx="2957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Решение заданий</a:t>
            </a:r>
          </a:p>
          <a:p>
            <a:pPr algn="ctr"/>
            <a:r>
              <a:rPr lang="ru-RU" sz="1200" dirty="0" err="1" smtClean="0"/>
              <a:t>онлайн</a:t>
            </a:r>
            <a:r>
              <a:rPr lang="ru-RU" sz="1200" dirty="0" smtClean="0"/>
              <a:t> олимпиады по русскому языку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6165304"/>
            <a:ext cx="2069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Занятия по робототехнике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012160" y="6093296"/>
            <a:ext cx="2117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Массовое мероприятие по</a:t>
            </a:r>
          </a:p>
          <a:p>
            <a:r>
              <a:rPr lang="ru-RU" sz="1200" dirty="0" smtClean="0"/>
              <a:t>пропаганде книги и чтения</a:t>
            </a:r>
            <a:endParaRPr lang="ru-RU" sz="12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0"/>
            <a:ext cx="8229600" cy="79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Читальный зал</a:t>
            </a:r>
            <a:endParaRPr kumimoji="0" lang="ru-RU" sz="2000" b="0" i="0" u="sng" strike="noStrike" kern="0" cap="none" spc="0" normalizeH="0" baseline="0" noProof="0" dirty="0">
              <a:ln>
                <a:noFill/>
              </a:ln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sz="2000" u="sng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Книгохранилище</a:t>
            </a:r>
            <a:endParaRPr lang="ru-RU" sz="2000" u="sng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BB80F-8677-4128-BAE8-A2DFDA6F33B6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5" name="Рисунок 4" descr="IMG_21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512" y="980728"/>
            <a:ext cx="3286116" cy="2696305"/>
          </a:xfrm>
          <a:prstGeom prst="rect">
            <a:avLst/>
          </a:prstGeom>
        </p:spPr>
      </p:pic>
      <p:pic>
        <p:nvPicPr>
          <p:cNvPr id="6" name="Рисунок 5" descr="IMG_21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72132" y="1142984"/>
            <a:ext cx="3571868" cy="2750752"/>
          </a:xfrm>
          <a:prstGeom prst="rect">
            <a:avLst/>
          </a:prstGeom>
        </p:spPr>
      </p:pic>
      <p:pic>
        <p:nvPicPr>
          <p:cNvPr id="8" name="Рисунок 7" descr="IMG_21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1" y="3857628"/>
            <a:ext cx="4500557" cy="3000372"/>
          </a:xfrm>
          <a:prstGeom prst="rect">
            <a:avLst/>
          </a:prstGeom>
        </p:spPr>
      </p:pic>
      <p:pic>
        <p:nvPicPr>
          <p:cNvPr id="9" name="Рисунок 8" descr="IMG_21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7" y="4000504"/>
            <a:ext cx="4071931" cy="28574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91880" y="2204864"/>
            <a:ext cx="2167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Здесь хранятся учебники и </a:t>
            </a:r>
          </a:p>
          <a:p>
            <a:pPr algn="ctr"/>
            <a:r>
              <a:rPr lang="ru-RU" sz="1200" dirty="0" smtClean="0"/>
              <a:t>учебные пособия. </a:t>
            </a:r>
          </a:p>
          <a:p>
            <a:pPr algn="ctr"/>
            <a:r>
              <a:rPr lang="ru-RU" sz="1200" dirty="0" smtClean="0"/>
              <a:t>Часть помещения </a:t>
            </a:r>
          </a:p>
          <a:p>
            <a:pPr algn="ctr"/>
            <a:r>
              <a:rPr lang="ru-RU" sz="1200" dirty="0" smtClean="0"/>
              <a:t>отведена </a:t>
            </a:r>
            <a:r>
              <a:rPr lang="ru-RU" sz="1200" dirty="0" smtClean="0"/>
              <a:t>под архив.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оформления 'Слишком много файлов'">
  <a:themeElements>
    <a:clrScheme name="Шаблон оформления 'Слишком много файлов'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оформления 'Слишком много файлов'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Шаблон оформления 'Слишком много файлов'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'Слишком много файлов'</Template>
  <TotalTime>2574</TotalTime>
  <Words>292</Words>
  <Application>Microsoft Office PowerPoint</Application>
  <PresentationFormat>Экран (4:3)</PresentationFormat>
  <Paragraphs>83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Шаблон оформления 'Слишком много файлов'</vt:lpstr>
      <vt:lpstr> </vt:lpstr>
      <vt:lpstr>Презентация PowerPoint</vt:lpstr>
      <vt:lpstr> Фойе I этажа</vt:lpstr>
      <vt:lpstr>Мультимедийный кабинет</vt:lpstr>
      <vt:lpstr>Кабинет и лаборантская химии</vt:lpstr>
      <vt:lpstr>Кабинет физики и астрономии</vt:lpstr>
      <vt:lpstr>Библиотека</vt:lpstr>
      <vt:lpstr>Презентация PowerPoint</vt:lpstr>
      <vt:lpstr>Книгохранилище</vt:lpstr>
      <vt:lpstr>Театральная студия</vt:lpstr>
      <vt:lpstr>Презентация PowerPoint</vt:lpstr>
      <vt:lpstr>Пищеблок с новейшим оборудованием</vt:lpstr>
      <vt:lpstr>Рекреации 1, 2, 3 эт.</vt:lpstr>
      <vt:lpstr>Кабинет информатики и серверная</vt:lpstr>
      <vt:lpstr>Классные комнаты</vt:lpstr>
      <vt:lpstr>Презентация PowerPoint</vt:lpstr>
      <vt:lpstr>Кабинет ОБЖ</vt:lpstr>
      <vt:lpstr>Музей и кинозал гимназии</vt:lpstr>
      <vt:lpstr>Кабинет музыки</vt:lpstr>
      <vt:lpstr>Кабинеты английского и французского языка</vt:lpstr>
      <vt:lpstr> Переход в спортивную галерею и медицинский кабинет</vt:lpstr>
      <vt:lpstr>Спортивный зал</vt:lpstr>
      <vt:lpstr>Туалетные комнаты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Виктория</dc:creator>
  <cp:lastModifiedBy>User</cp:lastModifiedBy>
  <cp:revision>289</cp:revision>
  <dcterms:created xsi:type="dcterms:W3CDTF">2007-11-09T07:23:50Z</dcterms:created>
  <dcterms:modified xsi:type="dcterms:W3CDTF">2019-02-15T06:24:42Z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TC011594411049</vt:lpwstr>
  </property>
</Properties>
</file>